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5" r:id="rId6"/>
    <p:sldId id="278" r:id="rId7"/>
    <p:sldId id="269" r:id="rId8"/>
    <p:sldId id="280" r:id="rId9"/>
    <p:sldId id="281" r:id="rId10"/>
    <p:sldId id="282" r:id="rId11"/>
    <p:sldId id="284" r:id="rId12"/>
    <p:sldId id="279" r:id="rId13"/>
    <p:sldId id="285" r:id="rId14"/>
    <p:sldId id="287" r:id="rId15"/>
    <p:sldId id="288" r:id="rId16"/>
    <p:sldId id="290" r:id="rId17"/>
    <p:sldId id="291" r:id="rId18"/>
    <p:sldId id="293" r:id="rId19"/>
    <p:sldId id="289" r:id="rId20"/>
    <p:sldId id="292" r:id="rId21"/>
    <p:sldId id="295" r:id="rId22"/>
    <p:sldId id="296" r:id="rId23"/>
    <p:sldId id="298" r:id="rId24"/>
    <p:sldId id="27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C1CACF-F99C-A79F-2664-B708F1431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00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64D234-5AF5-7B23-463C-3048DC105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A72D07-30AE-F075-2BF2-A8D25A16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D38C48-03B8-DC3A-5BCB-92B39211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4F4BE7-50FE-BCC4-0BBD-27EC9969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242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0FE8B-7F8F-AE44-339D-F03382D8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100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C454A4-B18D-8209-0D3D-6F554534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42C80F-0B83-0F9F-40E7-F3B6188E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A47BC2-D7DC-1960-FF67-90211F20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C5ACBF-97B2-A356-E450-CB9FCE5F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56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9D0DBC-1A47-5896-BDDB-1D73BDBCB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17505C-C518-B6FD-F3D4-9784C313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100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D66242-5B95-3E0A-5F1E-D0342816A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spc="1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F1F2F8-E5CF-C039-032E-A68F952A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5941F-3C46-E583-C07E-AE957AEE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439EE-2ED5-7A36-ADD6-2B2DF2B7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5A09C3E-4C32-5AD7-415E-6E8FFE39F383}"/>
              </a:ext>
            </a:extLst>
          </p:cNvPr>
          <p:cNvSpPr txBox="1">
            <a:spLocks/>
          </p:cNvSpPr>
          <p:nvPr/>
        </p:nvSpPr>
        <p:spPr>
          <a:xfrm>
            <a:off x="407988" y="377234"/>
            <a:ext cx="10515600" cy="74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Non Bureau Extended Medium" pitchFamily="2" charset="0"/>
                <a:ea typeface="+mj-ea"/>
                <a:cs typeface="+mj-cs"/>
              </a:defRPr>
            </a:lvl1pPr>
          </a:lstStyle>
          <a:p>
            <a:endParaRPr lang="ru-RU" spc="100" baseline="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926E9E-E889-9790-A871-5FDFC570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371" y="379688"/>
            <a:ext cx="1103641" cy="4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bg>
      <p:bgPr>
        <a:solidFill>
          <a:srgbClr val="32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73E101E-BFCC-E8F0-6FD8-2CC998661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54ADB2-2DB0-B63F-0117-5A98168A4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5D9670-8BE1-A204-AC12-56CB9F53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E94755-05B5-100C-E441-C23FBACC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593075-550F-1190-6E85-1C57AA6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19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2488CC9-CFD1-C4E5-C7DC-D3EBC8D8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6D475E-9713-5641-4C76-F9A80629F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D29B0C-47AF-7BEF-878D-8D00AE81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pc="100" baseline="0"/>
            </a:lvl1pPr>
            <a:lvl2pPr>
              <a:defRPr spc="100" baseline="0"/>
            </a:lvl2pPr>
            <a:lvl3pPr>
              <a:defRPr spc="100" baseline="0"/>
            </a:lvl3pPr>
            <a:lvl4pPr>
              <a:defRPr spc="100" baseline="0"/>
            </a:lvl4pPr>
            <a:lvl5pPr>
              <a:defRPr spc="100" baseline="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FEEE74F-B422-73B3-B5EA-4DE9FC7F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3E0F4A-FE35-B673-AF85-1560F0EB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1DE3A1-5C67-D844-8CBB-2DA13069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87C6BB7-F837-6509-C572-F21647F397FB}"/>
              </a:ext>
            </a:extLst>
          </p:cNvPr>
          <p:cNvSpPr txBox="1">
            <a:spLocks/>
          </p:cNvSpPr>
          <p:nvPr/>
        </p:nvSpPr>
        <p:spPr>
          <a:xfrm>
            <a:off x="407988" y="377234"/>
            <a:ext cx="10515600" cy="74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Non Bureau Extended Medium" pitchFamily="2" charset="0"/>
                <a:ea typeface="+mj-ea"/>
                <a:cs typeface="+mj-cs"/>
              </a:defRPr>
            </a:lvl1pPr>
          </a:lstStyle>
          <a:p>
            <a:endParaRPr lang="ru-RU" spc="100" baseline="0" dirty="0"/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A8CD2B76-E3D1-AD30-0AA3-4119F65740C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2903" y="1648507"/>
            <a:ext cx="5157787" cy="823912"/>
          </a:xfrm>
        </p:spPr>
        <p:txBody>
          <a:bodyPr anchor="b"/>
          <a:lstStyle>
            <a:lvl1pPr marL="0" indent="0">
              <a:buNone/>
              <a:defRPr sz="2400" b="1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8703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34F450-F552-1726-C507-B1C06C897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FE9A34E9-323F-B8E2-6877-9F15FE5F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52AA9C-AFF3-DDAB-9353-7D2C136E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F5F419-3C5E-E0F8-E08A-07CD6D98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5DB7CE2-6BEB-0E7B-B234-E18BC0DAD4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9" y="1793875"/>
            <a:ext cx="5066841" cy="444960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C3BD54B-3661-6B69-0077-E890139FF73A}"/>
              </a:ext>
            </a:extLst>
          </p:cNvPr>
          <p:cNvSpPr txBox="1">
            <a:spLocks/>
          </p:cNvSpPr>
          <p:nvPr/>
        </p:nvSpPr>
        <p:spPr>
          <a:xfrm>
            <a:off x="407988" y="377234"/>
            <a:ext cx="10515600" cy="74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Non Bureau Extended Medium" pitchFamily="2" charset="0"/>
                <a:ea typeface="+mj-ea"/>
                <a:cs typeface="+mj-cs"/>
              </a:defRPr>
            </a:lvl1pPr>
          </a:lstStyle>
          <a:p>
            <a:endParaRPr lang="ru-RU" spc="100" baseline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355344-D373-84A4-7975-D78658C1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371" y="379688"/>
            <a:ext cx="1103641" cy="4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9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pos="234">
          <p15:clr>
            <a:srgbClr val="FBAE40"/>
          </p15:clr>
        </p15:guide>
        <p15:guide id="5" pos="7423">
          <p15:clr>
            <a:srgbClr val="FBAE40"/>
          </p15:clr>
        </p15:guide>
        <p15:guide id="6" orient="horz" pos="399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9299F9F-700C-2D21-F9B2-28335140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81CFF2-4FDD-6C4F-6BE8-708E608E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D64B5D-89FA-3371-E26D-507723A0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4B3E0DEC-F862-049C-5F98-6F6A89F95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317435"/>
              </p:ext>
            </p:extLst>
          </p:nvPr>
        </p:nvGraphicFramePr>
        <p:xfrm>
          <a:off x="1176967" y="1619480"/>
          <a:ext cx="9838065" cy="452385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67613">
                  <a:extLst>
                    <a:ext uri="{9D8B030D-6E8A-4147-A177-3AD203B41FA5}">
                      <a16:colId xmlns:a16="http://schemas.microsoft.com/office/drawing/2014/main" val="1300229955"/>
                    </a:ext>
                  </a:extLst>
                </a:gridCol>
                <a:gridCol w="1967613">
                  <a:extLst>
                    <a:ext uri="{9D8B030D-6E8A-4147-A177-3AD203B41FA5}">
                      <a16:colId xmlns:a16="http://schemas.microsoft.com/office/drawing/2014/main" val="2486898403"/>
                    </a:ext>
                  </a:extLst>
                </a:gridCol>
                <a:gridCol w="1967613">
                  <a:extLst>
                    <a:ext uri="{9D8B030D-6E8A-4147-A177-3AD203B41FA5}">
                      <a16:colId xmlns:a16="http://schemas.microsoft.com/office/drawing/2014/main" val="3425446955"/>
                    </a:ext>
                  </a:extLst>
                </a:gridCol>
                <a:gridCol w="1967613">
                  <a:extLst>
                    <a:ext uri="{9D8B030D-6E8A-4147-A177-3AD203B41FA5}">
                      <a16:colId xmlns:a16="http://schemas.microsoft.com/office/drawing/2014/main" val="1102217726"/>
                    </a:ext>
                  </a:extLst>
                </a:gridCol>
                <a:gridCol w="1967613">
                  <a:extLst>
                    <a:ext uri="{9D8B030D-6E8A-4147-A177-3AD203B41FA5}">
                      <a16:colId xmlns:a16="http://schemas.microsoft.com/office/drawing/2014/main" val="4029115443"/>
                    </a:ext>
                  </a:extLst>
                </a:gridCol>
              </a:tblGrid>
              <a:tr h="904770">
                <a:tc>
                  <a:txBody>
                    <a:bodyPr/>
                    <a:lstStyle/>
                    <a:p>
                      <a:r>
                        <a:rPr lang="ru-RU" sz="1400" b="0" i="0" baseline="0" dirty="0">
                          <a:latin typeface="IBM Plex Sans" panose="020B0503050203000203" pitchFamily="34" charset="0"/>
                        </a:rPr>
                        <a:t>Текст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539713"/>
                  </a:ext>
                </a:extLst>
              </a:tr>
              <a:tr h="904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096931"/>
                  </a:ext>
                </a:extLst>
              </a:tr>
              <a:tr h="904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9439335"/>
                  </a:ext>
                </a:extLst>
              </a:tr>
              <a:tr h="904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5601168"/>
                  </a:ext>
                </a:extLst>
              </a:tr>
              <a:tr h="904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4F6F8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4F6F8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Текст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5982722"/>
                  </a:ext>
                </a:extLst>
              </a:tr>
            </a:tbl>
          </a:graphicData>
        </a:graphic>
      </p:graphicFrame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14F894AB-7C8F-6ADF-3EFA-AC0B9A2632D2}"/>
              </a:ext>
            </a:extLst>
          </p:cNvPr>
          <p:cNvSpPr txBox="1">
            <a:spLocks/>
          </p:cNvSpPr>
          <p:nvPr/>
        </p:nvSpPr>
        <p:spPr>
          <a:xfrm>
            <a:off x="407988" y="377234"/>
            <a:ext cx="10515600" cy="74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Non Bureau Extended Medium" pitchFamily="2" charset="0"/>
                <a:ea typeface="+mj-ea"/>
                <a:cs typeface="+mj-cs"/>
              </a:defRPr>
            </a:lvl1pPr>
          </a:lstStyle>
          <a:p>
            <a:endParaRPr lang="ru-RU" spc="100" baseline="0" dirty="0"/>
          </a:p>
        </p:txBody>
      </p:sp>
    </p:spTree>
    <p:extLst>
      <p:ext uri="{BB962C8B-B14F-4D97-AF65-F5344CB8AC3E}">
        <p14:creationId xmlns:p14="http://schemas.microsoft.com/office/powerpoint/2010/main" val="421631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A0FAA-C4BB-538C-C07D-4B0EE46A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spc="100" baseline="0">
                <a:latin typeface="IBM Plex Sans" panose="020B0503050203000203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FC155-E12F-977A-CC70-499A2C94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spc="100" baseline="0"/>
            </a:lvl1pPr>
            <a:lvl2pPr>
              <a:defRPr sz="2800" spc="100" baseline="0"/>
            </a:lvl2pPr>
            <a:lvl3pPr>
              <a:defRPr sz="2400" spc="100" baseline="0"/>
            </a:lvl3pPr>
            <a:lvl4pPr>
              <a:defRPr sz="2000" spc="100" baseline="0"/>
            </a:lvl4pPr>
            <a:lvl5pPr>
              <a:defRPr sz="2000" spc="1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01E877-BD04-D25D-03A0-D2E7E5C2A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E45B2D-9498-9EF3-965D-CF93862D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EDCFF0-48C4-ECDA-D8AF-76BBA267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6CFC9B-045B-428F-4FE9-73C74AC1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20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0C6F9B-90FC-00D0-501B-6F5DFA512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D3A8F-E41E-E3C1-5862-F41D1BEC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spc="100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735FD2-CB70-55ED-E714-CF77A3E2D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0C628C-0155-56F3-E09A-9EB5ACEB3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spc="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1F12C6-C7C0-B2A1-DE8C-3E77CF4C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CC8BCF-0C66-A7F0-88E3-D2A0BA19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068277-C70B-D203-6161-1CCBE23E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E62B8F-BFB8-C2B0-999A-E29B030E2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371" y="379688"/>
            <a:ext cx="1103641" cy="4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7472E-F59C-C2FF-0EE7-5DF39F83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7234"/>
            <a:ext cx="10515600" cy="74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C689B7-213D-F54C-1E9B-D09A44A0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B5A18-603A-9709-D489-283259B2E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3D8834E9-1175-45A1-8647-A55BD9B186E1}" type="datetimeFigureOut">
              <a:rPr lang="ru-RU" smtClean="0"/>
              <a:t>09.02.2026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D16FF9-92F0-14C9-2D8C-8D88AF8E6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EEFD27-79E5-64C9-5498-6EFA5C8D3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fld id="{7BB32827-F273-491E-BA2B-AB0CA6FCEAC9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36E2EA-BEE1-A0E6-A30D-DC89F7D47A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0371" y="379688"/>
            <a:ext cx="1103641" cy="4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6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ctay Wide B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i="0" kern="1200" baseline="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57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DC356-0E4D-4C9A-B56E-1A7D60A31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FB7BC5-8355-4AEA-8CA8-F928D3D49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0257"/>
            <a:ext cx="9144000" cy="1655762"/>
          </a:xfrm>
        </p:spPr>
        <p:txBody>
          <a:bodyPr>
            <a:normAutofit/>
          </a:bodyPr>
          <a:lstStyle/>
          <a:p>
            <a:r>
              <a:rPr lang="ru-RU" sz="2800" dirty="0"/>
              <a:t>Занятие 1. Введение и теория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223872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МЛ. Примеры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122" y="5835163"/>
            <a:ext cx="8581534" cy="663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регрессии – предсказание по входному </a:t>
            </a:r>
            <a:r>
              <a:rPr lang="en-US" dirty="0"/>
              <a:t>X</a:t>
            </a:r>
            <a:r>
              <a:rPr lang="ru-RU" dirty="0"/>
              <a:t> значение </a:t>
            </a:r>
            <a:r>
              <a:rPr lang="en-US" dirty="0"/>
              <a:t>Y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FC3F7D-3104-42B9-957A-F0720FB3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19" y="1128004"/>
            <a:ext cx="6898653" cy="46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6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МЛ. Примеры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1970" y="6235894"/>
            <a:ext cx="6344240" cy="481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кластеризации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67743486-55FC-4FDE-9B1A-1C13A8F82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68" y="1079286"/>
            <a:ext cx="8577606" cy="50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8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8" y="1376313"/>
            <a:ext cx="10699424" cy="509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Контраст:</a:t>
            </a:r>
          </a:p>
          <a:p>
            <a:r>
              <a:rPr lang="ru-RU" sz="2800" b="0" dirty="0"/>
              <a:t>Классическое программирование: правила → ответы</a:t>
            </a:r>
          </a:p>
          <a:p>
            <a:r>
              <a:rPr lang="ru-RU" sz="2800" b="0" dirty="0"/>
              <a:t>ML: данные + цель → правила (модель)</a:t>
            </a:r>
          </a:p>
        </p:txBody>
      </p:sp>
    </p:spTree>
    <p:extLst>
      <p:ext uri="{BB962C8B-B14F-4D97-AF65-F5344CB8AC3E}">
        <p14:creationId xmlns:p14="http://schemas.microsoft.com/office/powerpoint/2010/main" val="312922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946" y="1611983"/>
            <a:ext cx="6286108" cy="657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Простая систематизация задач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742E7D-328D-4234-A9E8-6FC946DF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2269600"/>
            <a:ext cx="71818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Задача обучения с учителем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1187777"/>
            <a:ext cx="11378151" cy="55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Обучение с учителем, Обучение на размеченных данных (примерах, прецедентах), аппроксимация, </a:t>
            </a:r>
            <a:r>
              <a:rPr lang="ru-RU" sz="2200" dirty="0" err="1"/>
              <a:t>Supervised</a:t>
            </a:r>
            <a:r>
              <a:rPr lang="ru-RU" sz="2200" dirty="0"/>
              <a:t> </a:t>
            </a:r>
            <a:r>
              <a:rPr lang="ru-RU" sz="2200" dirty="0" err="1"/>
              <a:t>learning</a:t>
            </a:r>
            <a:endParaRPr lang="ru-RU" sz="2200" dirty="0"/>
          </a:p>
          <a:p>
            <a:pPr marL="0" indent="0">
              <a:buNone/>
            </a:pPr>
            <a:endParaRPr lang="ru-RU" sz="2200" dirty="0"/>
          </a:p>
          <a:p>
            <a:r>
              <a:rPr lang="ru-RU" sz="2200" b="0" dirty="0"/>
              <a:t>Задача машинного обучения, в которой тренировочная выборка содержит верные ответы, которые алгоритм должен научиться предсказывать для новых данных.</a:t>
            </a:r>
          </a:p>
          <a:p>
            <a:r>
              <a:rPr lang="ru-RU" sz="2200" b="0" dirty="0"/>
              <a:t>Размеченный объект — объект, у которого есть значение целевого признака.</a:t>
            </a:r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r>
              <a:rPr lang="ru-RU" sz="2200" dirty="0"/>
              <a:t>Варианты задачи обучения с учителем в зависимости от Y (целевой признак, </a:t>
            </a:r>
            <a:r>
              <a:rPr lang="en-US" sz="2200" dirty="0"/>
              <a:t>target</a:t>
            </a:r>
            <a:r>
              <a:rPr lang="ru-RU" sz="2200" dirty="0"/>
              <a:t>):</a:t>
            </a:r>
          </a:p>
          <a:p>
            <a:r>
              <a:rPr lang="ru-RU" sz="2200" b="0" dirty="0"/>
              <a:t>Задача классификации</a:t>
            </a:r>
          </a:p>
          <a:p>
            <a:r>
              <a:rPr lang="ru-RU" sz="2200" b="0" dirty="0"/>
              <a:t>Задача восстановления регрессии</a:t>
            </a:r>
          </a:p>
          <a:p>
            <a:r>
              <a:rPr lang="ru-RU" sz="2200" b="0" dirty="0"/>
              <a:t>Задача ранжирования: Y — перестановка или ранг (порядковый тип).</a:t>
            </a:r>
          </a:p>
        </p:txBody>
      </p:sp>
    </p:spTree>
    <p:extLst>
      <p:ext uri="{BB962C8B-B14F-4D97-AF65-F5344CB8AC3E}">
        <p14:creationId xmlns:p14="http://schemas.microsoft.com/office/powerpoint/2010/main" val="367756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Задача обучения без учителя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1187777"/>
            <a:ext cx="11378151" cy="55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Задача обучения без учителя, Обучение на неразмеченных данных,</a:t>
            </a:r>
            <a:r>
              <a:rPr lang="en-US" sz="2200" dirty="0"/>
              <a:t> </a:t>
            </a:r>
            <a:r>
              <a:rPr lang="ru-RU" sz="2200" dirty="0" err="1"/>
              <a:t>Unsupervised</a:t>
            </a:r>
            <a:r>
              <a:rPr lang="ru-RU" sz="2200" dirty="0"/>
              <a:t> </a:t>
            </a:r>
            <a:r>
              <a:rPr lang="ru-RU" sz="2200" dirty="0" err="1"/>
              <a:t>learning</a:t>
            </a:r>
            <a:endParaRPr lang="ru-RU" sz="2200" dirty="0"/>
          </a:p>
          <a:p>
            <a:pPr marL="0" indent="0">
              <a:buNone/>
            </a:pPr>
            <a:endParaRPr lang="ru-RU" sz="2200" dirty="0"/>
          </a:p>
          <a:p>
            <a:r>
              <a:rPr lang="ru-RU" sz="2200" b="0" dirty="0"/>
              <a:t>Задача машинного обучения, в которой тренировочная выборка не содержит целевых признаков</a:t>
            </a:r>
          </a:p>
          <a:p>
            <a:r>
              <a:rPr lang="ru-RU" sz="2200" b="0" dirty="0"/>
              <a:t>Алгоритму требуется самому придумать новые признаки (</a:t>
            </a:r>
            <a:r>
              <a:rPr lang="en-US" sz="2200" b="0" dirty="0"/>
              <a:t>Ŷ</a:t>
            </a:r>
            <a:r>
              <a:rPr lang="ru-RU" sz="2200" b="0" dirty="0"/>
              <a:t>) на основе существующих X.</a:t>
            </a:r>
          </a:p>
          <a:p>
            <a:pPr marL="0" indent="0">
              <a:buNone/>
            </a:pPr>
            <a:endParaRPr lang="ru-RU" sz="2200" b="0" dirty="0"/>
          </a:p>
          <a:p>
            <a:pPr marL="0" indent="0">
              <a:buNone/>
            </a:pPr>
            <a:r>
              <a:rPr lang="ru-RU" sz="2200" dirty="0"/>
              <a:t>Варианты задачи обучения без учителя в зависимости от </a:t>
            </a:r>
            <a:r>
              <a:rPr lang="en-US" sz="2200" b="0" dirty="0"/>
              <a:t>Ŷ</a:t>
            </a:r>
            <a:r>
              <a:rPr lang="ru-RU" sz="2200" dirty="0"/>
              <a:t>:</a:t>
            </a:r>
          </a:p>
          <a:p>
            <a:r>
              <a:rPr lang="ru-RU" sz="2200" b="0" dirty="0"/>
              <a:t>Задача кластеризации</a:t>
            </a:r>
          </a:p>
          <a:p>
            <a:r>
              <a:rPr lang="ru-RU" sz="2200" b="0" dirty="0"/>
              <a:t>Задача извлечения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81262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148" y="2771383"/>
            <a:ext cx="6155704" cy="657617"/>
          </a:xfrm>
        </p:spPr>
        <p:txBody>
          <a:bodyPr>
            <a:normAutofit/>
          </a:bodyPr>
          <a:lstStyle/>
          <a:p>
            <a:r>
              <a:rPr lang="ru-RU" dirty="0"/>
              <a:t>Задачи обучения с учителем</a:t>
            </a:r>
          </a:p>
        </p:txBody>
      </p:sp>
    </p:spTree>
    <p:extLst>
      <p:ext uri="{BB962C8B-B14F-4D97-AF65-F5344CB8AC3E}">
        <p14:creationId xmlns:p14="http://schemas.microsoft.com/office/powerpoint/2010/main" val="179067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6" y="1084083"/>
            <a:ext cx="11491273" cy="5627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/>
              <a:t>Задача классификации (</a:t>
            </a:r>
            <a:r>
              <a:rPr lang="ru-RU" sz="2200" dirty="0" err="1"/>
              <a:t>Classification</a:t>
            </a:r>
            <a:r>
              <a:rPr lang="ru-RU" sz="2200" dirty="0"/>
              <a:t>)</a:t>
            </a:r>
          </a:p>
          <a:p>
            <a:r>
              <a:rPr lang="ru-RU" sz="2200" b="0" dirty="0"/>
              <a:t>Задача обучения с учителем, в которой типом целевого признака Y является </a:t>
            </a:r>
            <a:r>
              <a:rPr lang="ru-RU" sz="2200" dirty="0"/>
              <a:t>категория</a:t>
            </a:r>
            <a:r>
              <a:rPr lang="ru-RU" sz="2200" b="0" dirty="0"/>
              <a:t>. Этот признак называется: классом, меткой класса, </a:t>
            </a:r>
            <a:r>
              <a:rPr lang="ru-RU" sz="2200" b="0" dirty="0" err="1"/>
              <a:t>label</a:t>
            </a:r>
            <a:r>
              <a:rPr lang="ru-RU" sz="2200" b="0" dirty="0"/>
              <a:t>, типом, </a:t>
            </a:r>
            <a:r>
              <a:rPr lang="ru-RU" sz="2200" b="0" dirty="0" err="1"/>
              <a:t>таргетом</a:t>
            </a:r>
            <a:r>
              <a:rPr lang="ru-RU" sz="2200" b="0" dirty="0"/>
              <a:t>.</a:t>
            </a:r>
          </a:p>
          <a:p>
            <a:r>
              <a:rPr lang="ru-RU" sz="2200" b="0" dirty="0"/>
              <a:t>Наивное решение a(x) = </a:t>
            </a:r>
            <a:r>
              <a:rPr lang="ru-RU" sz="2200" b="0" dirty="0" err="1"/>
              <a:t>Mode</a:t>
            </a:r>
            <a:r>
              <a:rPr lang="ru-RU" sz="2200" b="0" dirty="0"/>
              <a:t>[Y] (чаще всего встретившееся значение).</a:t>
            </a:r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r>
              <a:rPr lang="ru-RU" sz="2200" dirty="0"/>
              <a:t>Языковой нюанс</a:t>
            </a:r>
          </a:p>
          <a:p>
            <a:r>
              <a:rPr lang="ru-RU" sz="2200" b="0" dirty="0"/>
              <a:t>Число классов — число элементов в множестве значений категориального целевого признака, а не число целевых признаков</a:t>
            </a:r>
          </a:p>
          <a:p>
            <a:r>
              <a:rPr lang="ru-RU" sz="2200" b="0" dirty="0" err="1"/>
              <a:t>Многоклассовый</a:t>
            </a:r>
            <a:r>
              <a:rPr lang="ru-RU" sz="2200" b="0" dirty="0"/>
              <a:t> не многоцелевой (</a:t>
            </a:r>
            <a:r>
              <a:rPr lang="ru-RU" sz="2200" b="0" dirty="0" err="1"/>
              <a:t>Multi-label</a:t>
            </a:r>
            <a:r>
              <a:rPr lang="ru-RU" sz="2200" b="0" dirty="0"/>
              <a:t>, </a:t>
            </a:r>
            <a:r>
              <a:rPr lang="ru-RU" sz="2200" b="0" dirty="0" err="1"/>
              <a:t>Multi-task</a:t>
            </a:r>
            <a:r>
              <a:rPr lang="ru-RU" sz="2200" b="0" dirty="0"/>
              <a:t>).</a:t>
            </a:r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r>
              <a:rPr lang="ru-RU" sz="2200" dirty="0"/>
              <a:t>Примеры</a:t>
            </a:r>
          </a:p>
          <a:p>
            <a:r>
              <a:rPr lang="ru-RU" sz="2200" b="0" dirty="0"/>
              <a:t>Классификация текста: определить, является ли письмо спамом или нет</a:t>
            </a:r>
          </a:p>
          <a:p>
            <a:r>
              <a:rPr lang="ru-RU" sz="2200" b="0" dirty="0"/>
              <a:t>Классификация изображений: определить, какая цифра изображена на фотографии.</a:t>
            </a:r>
          </a:p>
        </p:txBody>
      </p:sp>
    </p:spTree>
    <p:extLst>
      <p:ext uri="{BB962C8B-B14F-4D97-AF65-F5344CB8AC3E}">
        <p14:creationId xmlns:p14="http://schemas.microsoft.com/office/powerpoint/2010/main" val="18810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Задача восстановления регрессии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6" y="1084083"/>
            <a:ext cx="11491273" cy="5627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Задача восстановления регрессии, Регрессия, </a:t>
            </a:r>
            <a:r>
              <a:rPr lang="ru-RU" sz="2200" dirty="0" err="1"/>
              <a:t>Regression</a:t>
            </a:r>
            <a:r>
              <a:rPr lang="ru-RU" sz="2200" dirty="0"/>
              <a:t> </a:t>
            </a:r>
            <a:r>
              <a:rPr lang="ru-RU" sz="2200" dirty="0" err="1"/>
              <a:t>analysis</a:t>
            </a:r>
            <a:endParaRPr lang="ru-RU" sz="2200" dirty="0"/>
          </a:p>
          <a:p>
            <a:r>
              <a:rPr lang="ru-RU" sz="2200" b="0" dirty="0"/>
              <a:t>Задача обучения с учителем, в которой типом целевого признака Y является </a:t>
            </a:r>
            <a:r>
              <a:rPr lang="ru-RU" sz="2200" dirty="0"/>
              <a:t>число</a:t>
            </a:r>
          </a:p>
          <a:p>
            <a:r>
              <a:rPr lang="ru-RU" sz="2200" b="0" dirty="0"/>
              <a:t>Наивное решение a(x) = E[Y</a:t>
            </a:r>
            <a:r>
              <a:rPr lang="en-US" sz="2200" b="0" dirty="0"/>
              <a:t>]</a:t>
            </a:r>
            <a:endParaRPr lang="ru-RU" sz="2200" b="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ru-RU" sz="2200" dirty="0"/>
              <a:t>Языковой нюанс</a:t>
            </a:r>
          </a:p>
          <a:p>
            <a:r>
              <a:rPr lang="ru-RU" sz="2200" b="0" dirty="0"/>
              <a:t>Слово регрессия — синоним к слову возвращение.</a:t>
            </a:r>
            <a:endParaRPr lang="en-US" sz="2200" b="0" dirty="0"/>
          </a:p>
          <a:p>
            <a:r>
              <a:rPr lang="ru-RU" sz="2200" b="0" dirty="0"/>
              <a:t>Иногда под обычной регрессией понимают одномерную регрессию,</a:t>
            </a:r>
            <a:r>
              <a:rPr lang="en-US" sz="2200" b="0" dirty="0"/>
              <a:t> </a:t>
            </a:r>
            <a:r>
              <a:rPr lang="ru-RU" sz="2200" b="0" dirty="0"/>
              <a:t>когда</a:t>
            </a:r>
            <a:r>
              <a:rPr lang="en-US" sz="2200" b="0" dirty="0"/>
              <a:t> </a:t>
            </a:r>
            <a:r>
              <a:rPr lang="ru-RU" sz="2200" b="0" dirty="0"/>
              <a:t>зависимость строится от одного признака</a:t>
            </a:r>
            <a:endParaRPr lang="en-US" sz="2200" b="0" dirty="0"/>
          </a:p>
          <a:p>
            <a:r>
              <a:rPr lang="ru-RU" sz="2200" b="0" dirty="0"/>
              <a:t>Многомерная регрессия: зависимость строится от нескольких признаков.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ru-RU" sz="2200" dirty="0"/>
              <a:t>Пример</a:t>
            </a:r>
          </a:p>
          <a:p>
            <a:r>
              <a:rPr lang="ru-RU" sz="2200" b="0" dirty="0"/>
              <a:t>Предсказать успеваемость (оценку) студента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382369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187" y="2898743"/>
            <a:ext cx="6155704" cy="657617"/>
          </a:xfrm>
        </p:spPr>
        <p:txBody>
          <a:bodyPr>
            <a:normAutofit/>
          </a:bodyPr>
          <a:lstStyle/>
          <a:p>
            <a:r>
              <a:rPr lang="ru-RU" dirty="0"/>
              <a:t>Задачи обучения без учителя</a:t>
            </a:r>
          </a:p>
        </p:txBody>
      </p:sp>
    </p:spTree>
    <p:extLst>
      <p:ext uri="{BB962C8B-B14F-4D97-AF65-F5344CB8AC3E}">
        <p14:creationId xmlns:p14="http://schemas.microsoft.com/office/powerpoint/2010/main" val="36686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1A564-DAE4-4279-8505-2089E743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39527"/>
            <a:ext cx="10515600" cy="742458"/>
          </a:xfrm>
        </p:spPr>
        <p:txBody>
          <a:bodyPr>
            <a:normAutofit/>
          </a:bodyPr>
          <a:lstStyle/>
          <a:p>
            <a:r>
              <a:rPr lang="ru-RU" sz="4000" dirty="0"/>
              <a:t>План</a:t>
            </a:r>
            <a:r>
              <a:rPr lang="en-US" sz="4000" dirty="0"/>
              <a:t> </a:t>
            </a:r>
            <a:r>
              <a:rPr lang="ru-RU" sz="4000" dirty="0"/>
              <a:t>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9F149B-14F8-4469-973B-53F1991A8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Знакомство</a:t>
            </a:r>
          </a:p>
          <a:p>
            <a:endParaRPr lang="ru-RU" sz="2400" dirty="0"/>
          </a:p>
          <a:p>
            <a:r>
              <a:rPr lang="ru-RU" sz="2400" dirty="0"/>
              <a:t>План курса и правила оценивания</a:t>
            </a:r>
          </a:p>
          <a:p>
            <a:endParaRPr lang="ru-RU" sz="2400" dirty="0"/>
          </a:p>
          <a:p>
            <a:r>
              <a:rPr lang="ru-RU" sz="2400" dirty="0"/>
              <a:t>Введение в МЛ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 err="1"/>
              <a:t>Лайв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01812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Задача кластеризации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6" y="1376313"/>
            <a:ext cx="11491273" cy="5335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Задача кластеризации, Кластеризация, Кластерный анализ,</a:t>
            </a:r>
            <a:r>
              <a:rPr lang="en-US" sz="2200" dirty="0"/>
              <a:t> </a:t>
            </a:r>
            <a:r>
              <a:rPr lang="ru-RU" sz="2200" dirty="0" err="1"/>
              <a:t>Cluster</a:t>
            </a:r>
            <a:r>
              <a:rPr lang="ru-RU" sz="2200" dirty="0"/>
              <a:t> </a:t>
            </a:r>
            <a:r>
              <a:rPr lang="ru-RU" sz="2200" dirty="0" err="1"/>
              <a:t>analysis</a:t>
            </a:r>
            <a:r>
              <a:rPr lang="ru-RU" sz="2200" dirty="0"/>
              <a:t>, </a:t>
            </a:r>
            <a:r>
              <a:rPr lang="ru-RU" sz="2200" dirty="0" err="1"/>
              <a:t>Clustering</a:t>
            </a:r>
            <a:r>
              <a:rPr lang="ru-RU" sz="2200" dirty="0"/>
              <a:t>, </a:t>
            </a:r>
            <a:r>
              <a:rPr lang="ru-RU" sz="2200" dirty="0" err="1"/>
              <a:t>Clusterization</a:t>
            </a:r>
            <a:endParaRPr lang="en-US" sz="2200" dirty="0"/>
          </a:p>
          <a:p>
            <a:pPr marL="0" indent="0">
              <a:buNone/>
            </a:pPr>
            <a:endParaRPr lang="ru-RU" sz="2200" dirty="0"/>
          </a:p>
          <a:p>
            <a:pPr marL="0" indent="0">
              <a:buNone/>
            </a:pPr>
            <a:r>
              <a:rPr lang="ru-RU" sz="2200" b="0" dirty="0"/>
              <a:t>Задача обучения без учителя, в которой алгоритму требуется</a:t>
            </a:r>
            <a:r>
              <a:rPr lang="en-US" sz="2200" b="0" dirty="0"/>
              <a:t> </a:t>
            </a:r>
            <a:r>
              <a:rPr lang="ru-RU" sz="2200" b="0" dirty="0"/>
              <a:t>выделить (придумать) новый категориальный признак.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ru-RU" sz="2200" dirty="0"/>
              <a:t>Примеры:</a:t>
            </a:r>
            <a:endParaRPr lang="en-US" sz="2200" dirty="0"/>
          </a:p>
          <a:p>
            <a:r>
              <a:rPr lang="ru-RU" sz="2200" b="0" dirty="0"/>
              <a:t>Вы хотите разбить свою музыкальную коллекцию по жанрам, но вам</a:t>
            </a:r>
            <a:r>
              <a:rPr lang="en-US" sz="2200" b="0" dirty="0"/>
              <a:t> </a:t>
            </a:r>
            <a:r>
              <a:rPr lang="ru-RU" sz="2200" b="0" dirty="0"/>
              <a:t>лень придумывать жанр для каждого трека.</a:t>
            </a:r>
            <a:endParaRPr lang="en-US" sz="2200" b="0" dirty="0"/>
          </a:p>
          <a:p>
            <a:r>
              <a:rPr lang="ru-RU" sz="2200" b="0" dirty="0"/>
              <a:t>Вы хотите разбить граф связей на возможные сообщества.</a:t>
            </a:r>
          </a:p>
        </p:txBody>
      </p:sp>
    </p:spTree>
    <p:extLst>
      <p:ext uri="{BB962C8B-B14F-4D97-AF65-F5344CB8AC3E}">
        <p14:creationId xmlns:p14="http://schemas.microsoft.com/office/powerpoint/2010/main" val="395904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148" y="2771383"/>
            <a:ext cx="6155704" cy="657617"/>
          </a:xfrm>
        </p:spPr>
        <p:txBody>
          <a:bodyPr>
            <a:normAutofit/>
          </a:bodyPr>
          <a:lstStyle/>
          <a:p>
            <a:r>
              <a:rPr lang="ru-RU" dirty="0"/>
              <a:t>Какие еще другие задачи?</a:t>
            </a:r>
          </a:p>
        </p:txBody>
      </p:sp>
    </p:spTree>
    <p:extLst>
      <p:ext uri="{BB962C8B-B14F-4D97-AF65-F5344CB8AC3E}">
        <p14:creationId xmlns:p14="http://schemas.microsoft.com/office/powerpoint/2010/main" val="313536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367" y="2658261"/>
            <a:ext cx="6155704" cy="657617"/>
          </a:xfrm>
        </p:spPr>
        <p:txBody>
          <a:bodyPr>
            <a:normAutofit/>
          </a:bodyPr>
          <a:lstStyle/>
          <a:p>
            <a:r>
              <a:rPr lang="ru-RU" dirty="0"/>
              <a:t>Как обучать модель?</a:t>
            </a:r>
          </a:p>
        </p:txBody>
      </p:sp>
    </p:spTree>
    <p:extLst>
      <p:ext uri="{BB962C8B-B14F-4D97-AF65-F5344CB8AC3E}">
        <p14:creationId xmlns:p14="http://schemas.microsoft.com/office/powerpoint/2010/main" val="176105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12104"/>
            <a:ext cx="10084604" cy="657617"/>
          </a:xfrm>
        </p:spPr>
        <p:txBody>
          <a:bodyPr/>
          <a:lstStyle/>
          <a:p>
            <a:r>
              <a:rPr lang="ru-RU" dirty="0"/>
              <a:t>Как обучать модель?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1131216"/>
            <a:ext cx="11491273" cy="5335572"/>
          </a:xfrm>
        </p:spPr>
        <p:txBody>
          <a:bodyPr>
            <a:normAutofit fontScale="92500"/>
          </a:bodyPr>
          <a:lstStyle/>
          <a:p>
            <a:r>
              <a:rPr lang="ru-RU" sz="2200" dirty="0"/>
              <a:t>Модель</a:t>
            </a:r>
            <a:r>
              <a:rPr lang="ru-RU" sz="2200" b="0" dirty="0"/>
              <a:t> — параметризованная функция: 𝑦 = 𝑓(𝑥,𝜃)</a:t>
            </a:r>
          </a:p>
          <a:p>
            <a:r>
              <a:rPr lang="ru-RU" sz="2200" dirty="0"/>
              <a:t>Параметры</a:t>
            </a:r>
            <a:r>
              <a:rPr lang="ru-RU" sz="2200" b="0" dirty="0"/>
              <a:t> — то, что мы подбираем</a:t>
            </a:r>
          </a:p>
          <a:p>
            <a:r>
              <a:rPr lang="ru-RU" sz="2200" dirty="0"/>
              <a:t>Обучающие данные</a:t>
            </a:r>
            <a:r>
              <a:rPr lang="ru-RU" sz="2200" b="0" dirty="0"/>
              <a:t> — входные объекты и примеры правильных ответов к ним</a:t>
            </a:r>
          </a:p>
          <a:p>
            <a:r>
              <a:rPr lang="ru-RU" sz="2200" dirty="0"/>
              <a:t>Функция потерь </a:t>
            </a:r>
            <a:r>
              <a:rPr lang="ru-RU" sz="2200" b="0" dirty="0"/>
              <a:t>— мера ошибки</a:t>
            </a:r>
          </a:p>
          <a:p>
            <a:r>
              <a:rPr lang="ru-RU" sz="2200" dirty="0"/>
              <a:t>Данные для тестирования</a:t>
            </a:r>
            <a:r>
              <a:rPr lang="ru-RU" sz="2200" b="0" dirty="0"/>
              <a:t> — входные объекты. Если есть правильные ответы, то можем оценить качество предсказаний</a:t>
            </a:r>
          </a:p>
          <a:p>
            <a:endParaRPr lang="ru-RU" sz="2200" b="0" dirty="0"/>
          </a:p>
          <a:p>
            <a:pPr marL="0" indent="0">
              <a:buNone/>
            </a:pPr>
            <a:r>
              <a:rPr lang="ru-RU" sz="2200" b="0" dirty="0"/>
              <a:t>В ML мы </a:t>
            </a:r>
            <a:r>
              <a:rPr lang="ru-RU" sz="2200" dirty="0"/>
              <a:t>не ищем формулу</a:t>
            </a:r>
            <a:r>
              <a:rPr lang="ru-RU" sz="2200" b="0" dirty="0"/>
              <a:t>, мы </a:t>
            </a:r>
            <a:r>
              <a:rPr lang="ru-RU" sz="2200" dirty="0"/>
              <a:t>ищем параметры формулы</a:t>
            </a:r>
            <a:r>
              <a:rPr lang="ru-RU" sz="2200" b="0" dirty="0"/>
              <a:t>, минимизируя ошибку</a:t>
            </a:r>
            <a:endParaRPr lang="en-US" sz="2200" b="0" dirty="0"/>
          </a:p>
          <a:p>
            <a:pPr marL="0" indent="0">
              <a:buNone/>
            </a:pPr>
            <a:endParaRPr lang="ru-RU" sz="2200" b="0" dirty="0"/>
          </a:p>
          <a:p>
            <a:pPr marL="0" indent="0">
              <a:buNone/>
            </a:pPr>
            <a:r>
              <a:rPr lang="ru-RU" sz="2200" b="0" dirty="0"/>
              <a:t>Пример</a:t>
            </a:r>
            <a:r>
              <a:rPr lang="en-US" sz="2200" b="0" dirty="0"/>
              <a:t>:</a:t>
            </a:r>
          </a:p>
          <a:p>
            <a:r>
              <a:rPr lang="ru-RU" sz="2200" b="0" dirty="0"/>
              <a:t>Есть точки на плоскости</a:t>
            </a:r>
          </a:p>
          <a:p>
            <a:r>
              <a:rPr lang="ru-RU" sz="2200" b="0" dirty="0"/>
              <a:t>Хотим прямую</a:t>
            </a:r>
          </a:p>
          <a:p>
            <a:r>
              <a:rPr lang="ru-RU" sz="2200" b="0" dirty="0"/>
              <a:t>Вопрос не «какая формула?», а «какие коэффициенты делают ошибку минимальной»</a:t>
            </a:r>
          </a:p>
        </p:txBody>
      </p:sp>
    </p:spTree>
    <p:extLst>
      <p:ext uri="{BB962C8B-B14F-4D97-AF65-F5344CB8AC3E}">
        <p14:creationId xmlns:p14="http://schemas.microsoft.com/office/powerpoint/2010/main" val="2881998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58AF49A-75B9-4E43-BA21-AF978AEC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8553"/>
            <a:ext cx="10002625" cy="3028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 err="1"/>
              <a:t>Лайв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58660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3E315-C60E-4637-80A4-5FAD3F0C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39527"/>
            <a:ext cx="10515600" cy="742458"/>
          </a:xfrm>
        </p:spPr>
        <p:txBody>
          <a:bodyPr/>
          <a:lstStyle/>
          <a:p>
            <a:r>
              <a:rPr lang="ru-RU" dirty="0"/>
              <a:t>Знакомство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29DC1A-DC5E-4F3C-81CD-26739B3C4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098" y="1535033"/>
            <a:ext cx="6548134" cy="394646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Иван Жарский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 err="1"/>
              <a:t>Техлид</a:t>
            </a:r>
            <a:r>
              <a:rPr lang="ru-RU" dirty="0"/>
              <a:t> и ведущий разработчик в </a:t>
            </a:r>
            <a:r>
              <a:rPr lang="ru-RU" dirty="0" err="1"/>
              <a:t>Statanl</a:t>
            </a:r>
            <a:r>
              <a:rPr lang="en-US" dirty="0"/>
              <a:t>y Technologies. </a:t>
            </a:r>
            <a:r>
              <a:rPr lang="ru-RU" dirty="0"/>
              <a:t>Занимаюсь </a:t>
            </a:r>
            <a:r>
              <a:rPr lang="ru-RU" dirty="0" err="1"/>
              <a:t>видеоаналитикой</a:t>
            </a:r>
            <a:r>
              <a:rPr lang="ru-RU" dirty="0"/>
              <a:t> более 4 лет.</a:t>
            </a:r>
          </a:p>
          <a:p>
            <a:endParaRPr lang="ru-RU" dirty="0"/>
          </a:p>
          <a:p>
            <a:r>
              <a:rPr lang="ru-RU" dirty="0"/>
              <a:t>Аспирант ИТМО</a:t>
            </a:r>
          </a:p>
          <a:p>
            <a:endParaRPr lang="ru-RU" dirty="0"/>
          </a:p>
          <a:p>
            <a:r>
              <a:rPr lang="ru-RU" dirty="0"/>
              <a:t>Преподаю с 2022 года в ИТМО, ПИШ</a:t>
            </a:r>
          </a:p>
          <a:p>
            <a:endParaRPr lang="ru-RU" dirty="0"/>
          </a:p>
          <a:p>
            <a:r>
              <a:rPr lang="ru-RU" dirty="0"/>
              <a:t>TG: @</a:t>
            </a:r>
            <a:r>
              <a:rPr lang="ru-RU" dirty="0" err="1"/>
              <a:t>IzhanVarsky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A2267-E787-4EC0-A05F-55492C4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0" y="1499154"/>
            <a:ext cx="4278146" cy="40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2" y="268665"/>
            <a:ext cx="10188300" cy="657617"/>
          </a:xfrm>
        </p:spPr>
        <p:txBody>
          <a:bodyPr/>
          <a:lstStyle/>
          <a:p>
            <a:r>
              <a:rPr lang="ru-RU" dirty="0"/>
              <a:t>План курса. Изучаемые темы в курсе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32" y="1036948"/>
            <a:ext cx="11758367" cy="5656082"/>
          </a:xfrm>
        </p:spPr>
        <p:txBody>
          <a:bodyPr>
            <a:normAutofit/>
          </a:bodyPr>
          <a:lstStyle/>
          <a:p>
            <a:r>
              <a:rPr lang="ru-RU" sz="2400" dirty="0"/>
              <a:t>Введение в Машинное обучение</a:t>
            </a:r>
            <a:endParaRPr lang="en-US" sz="2400" dirty="0"/>
          </a:p>
          <a:p>
            <a:r>
              <a:rPr lang="ru-RU" sz="2400" dirty="0"/>
              <a:t>Линейная регрессия: аналитическое решение</a:t>
            </a:r>
          </a:p>
          <a:p>
            <a:r>
              <a:rPr lang="ru-RU" sz="2400" dirty="0"/>
              <a:t>Линейная регрессия: градиентный спуск</a:t>
            </a:r>
          </a:p>
          <a:p>
            <a:r>
              <a:rPr lang="ru-RU" sz="2400" dirty="0"/>
              <a:t>Линейная регрессия: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ru-RU" sz="2400" dirty="0"/>
              <a:t>Задача классификации: решение через линейную регрессию</a:t>
            </a:r>
          </a:p>
          <a:p>
            <a:r>
              <a:rPr lang="ru-RU" sz="2400" dirty="0"/>
              <a:t>Задача классификации: логистическая регрессия</a:t>
            </a:r>
          </a:p>
          <a:p>
            <a:r>
              <a:rPr lang="ru-RU" sz="2400" dirty="0"/>
              <a:t>Задача классификации: </a:t>
            </a:r>
            <a:r>
              <a:rPr lang="ru-RU" sz="2400" dirty="0" err="1"/>
              <a:t>многоклассовая</a:t>
            </a:r>
            <a:r>
              <a:rPr lang="ru-RU" sz="2400" dirty="0"/>
              <a:t> регрессия и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ru-RU" sz="2400" dirty="0"/>
              <a:t>Дерево решений</a:t>
            </a:r>
          </a:p>
          <a:p>
            <a:r>
              <a:rPr lang="ru-RU" sz="2400" dirty="0"/>
              <a:t>Случайный лес, </a:t>
            </a:r>
            <a:r>
              <a:rPr lang="ru-RU" sz="2400" dirty="0" err="1"/>
              <a:t>бустинг</a:t>
            </a:r>
            <a:endParaRPr lang="ru-RU" sz="2400" dirty="0"/>
          </a:p>
          <a:p>
            <a:r>
              <a:rPr lang="ru-RU" sz="2400" dirty="0"/>
              <a:t>Современные </a:t>
            </a:r>
            <a:r>
              <a:rPr lang="ru-RU" sz="2400" dirty="0" err="1"/>
              <a:t>бустинги</a:t>
            </a:r>
            <a:endParaRPr lang="ru-RU" sz="2400" dirty="0"/>
          </a:p>
          <a:p>
            <a:r>
              <a:rPr lang="ru-RU" sz="2400" dirty="0"/>
              <a:t>Другие задачи и подходы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245744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3" y="249812"/>
            <a:ext cx="10065751" cy="657617"/>
          </a:xfrm>
        </p:spPr>
        <p:txBody>
          <a:bodyPr/>
          <a:lstStyle/>
          <a:p>
            <a:r>
              <a:rPr lang="ru-RU" dirty="0"/>
              <a:t>План курса. Правила оценивания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9" y="1018095"/>
            <a:ext cx="11890342" cy="5712642"/>
          </a:xfrm>
        </p:spPr>
        <p:txBody>
          <a:bodyPr>
            <a:normAutofit/>
          </a:bodyPr>
          <a:lstStyle/>
          <a:p>
            <a:r>
              <a:rPr lang="ru-RU" dirty="0"/>
              <a:t>Самостоятельные (лабораторные) работы</a:t>
            </a:r>
          </a:p>
          <a:p>
            <a:pPr lvl="1"/>
            <a:r>
              <a:rPr lang="ru-RU" dirty="0"/>
              <a:t>3-4 домашних задания</a:t>
            </a:r>
          </a:p>
          <a:p>
            <a:pPr lvl="1"/>
            <a:r>
              <a:rPr lang="ru-RU" dirty="0"/>
              <a:t>Выполняете и сдаете лабу мне на одном из занятий по предварительной записи в табличке</a:t>
            </a:r>
          </a:p>
          <a:p>
            <a:pPr lvl="1"/>
            <a:r>
              <a:rPr lang="ru-RU" dirty="0"/>
              <a:t>При сдаче лабораторной показываете и комментируете своё решение + отвечаете на мои вопросы по теории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Баллы и штрафы</a:t>
            </a:r>
          </a:p>
          <a:p>
            <a:pPr lvl="1"/>
            <a:r>
              <a:rPr lang="ru-RU" dirty="0"/>
              <a:t>100-балльная система оценивания лабораторных</a:t>
            </a:r>
          </a:p>
          <a:p>
            <a:pPr lvl="1"/>
            <a:r>
              <a:rPr lang="ru-RU" dirty="0"/>
              <a:t>Несданная работа = 0 баллов</a:t>
            </a:r>
          </a:p>
          <a:p>
            <a:pPr lvl="1"/>
            <a:r>
              <a:rPr lang="ru-RU" dirty="0"/>
              <a:t>Работу можно </a:t>
            </a:r>
            <a:r>
              <a:rPr lang="ru-RU" dirty="0" err="1"/>
              <a:t>досдавать</a:t>
            </a:r>
            <a:r>
              <a:rPr lang="ru-RU" dirty="0"/>
              <a:t>, чтобы получить больше баллов (но не более одного раз)</a:t>
            </a:r>
          </a:p>
          <a:p>
            <a:pPr lvl="1"/>
            <a:r>
              <a:rPr lang="ru-RU" dirty="0"/>
              <a:t>Первый показ до дедлайна фиксирует дедлайн и не уменьшает баллы, иначе просрочка на каждый день встречи -10 баллов.</a:t>
            </a:r>
          </a:p>
          <a:p>
            <a:pPr lvl="1"/>
            <a:r>
              <a:rPr lang="ru-RU" dirty="0"/>
              <a:t>При невозможности сдачи на занятии, можно записать видео-сдачу и отправить мне в ЛС</a:t>
            </a:r>
          </a:p>
          <a:p>
            <a:endParaRPr lang="ru-RU" dirty="0"/>
          </a:p>
          <a:p>
            <a:r>
              <a:rPr lang="ru-RU" dirty="0"/>
              <a:t>Финальная оценка (зачет)</a:t>
            </a:r>
          </a:p>
          <a:p>
            <a:pPr lvl="1"/>
            <a:r>
              <a:rPr lang="ru-RU" dirty="0"/>
              <a:t>Средняя оценка по самостоятельным работам не менее 60 баллов</a:t>
            </a:r>
          </a:p>
          <a:p>
            <a:pPr lvl="1"/>
            <a:r>
              <a:rPr lang="ru-RU" dirty="0"/>
              <a:t>Оценка – зачет</a:t>
            </a:r>
            <a:r>
              <a:rPr lang="en-US" dirty="0"/>
              <a:t>/</a:t>
            </a:r>
            <a:r>
              <a:rPr lang="ru-RU" dirty="0"/>
              <a:t>незачет</a:t>
            </a:r>
          </a:p>
        </p:txBody>
      </p:sp>
    </p:spTree>
    <p:extLst>
      <p:ext uri="{BB962C8B-B14F-4D97-AF65-F5344CB8AC3E}">
        <p14:creationId xmlns:p14="http://schemas.microsoft.com/office/powerpoint/2010/main" val="237980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71" y="2846798"/>
            <a:ext cx="6551629" cy="657617"/>
          </a:xfrm>
        </p:spPr>
        <p:txBody>
          <a:bodyPr>
            <a:normAutofit/>
          </a:bodyPr>
          <a:lstStyle/>
          <a:p>
            <a:r>
              <a:rPr lang="ru-RU" dirty="0"/>
              <a:t>Введение в 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38073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88" y="1376313"/>
            <a:ext cx="10699424" cy="509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Машинное обучение — это способ автоматически строить модель зависимости между входом и выходом по данным, когда:</a:t>
            </a:r>
          </a:p>
          <a:p>
            <a:r>
              <a:rPr lang="ru-RU" sz="2400" b="0" dirty="0"/>
              <a:t>Правило преобразования входа в выход неизвестно или слишком сложное,</a:t>
            </a:r>
          </a:p>
          <a:p>
            <a:r>
              <a:rPr lang="ru-RU" sz="2400" b="0" dirty="0"/>
              <a:t>Нужно учесть много данных,</a:t>
            </a:r>
          </a:p>
          <a:p>
            <a:r>
              <a:rPr lang="ru-RU" sz="2400" b="0" dirty="0"/>
              <a:t>Мы хотим обобщать, а не просто интерполировать.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b="0" dirty="0"/>
              <a:t>В результате обучения мл-модели мы получаем функцию-</a:t>
            </a:r>
            <a:r>
              <a:rPr lang="ru-RU" sz="2400" b="0" dirty="0" err="1"/>
              <a:t>аппроксиматор</a:t>
            </a:r>
            <a:r>
              <a:rPr lang="ru-RU" sz="2400" b="0" dirty="0"/>
              <a:t> (модель), которой можем подавать на вход новые данные и получать от неё выходы (предсказания модели)</a:t>
            </a:r>
          </a:p>
        </p:txBody>
      </p:sp>
    </p:spTree>
    <p:extLst>
      <p:ext uri="{BB962C8B-B14F-4D97-AF65-F5344CB8AC3E}">
        <p14:creationId xmlns:p14="http://schemas.microsoft.com/office/powerpoint/2010/main" val="103206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МЛ. Примеры задач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D3A042-5E50-40E0-9E4F-EEC61804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8" y="1067684"/>
            <a:ext cx="4600575" cy="5114925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65D6D78-7961-441C-871B-787F356B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26" y="2055043"/>
            <a:ext cx="6500022" cy="290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C6B80696-6B5F-4185-B352-036CB4AE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6" y="5402443"/>
            <a:ext cx="4266936" cy="5359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Классификация видов ирисов</a:t>
            </a:r>
          </a:p>
        </p:txBody>
      </p:sp>
    </p:spTree>
    <p:extLst>
      <p:ext uri="{BB962C8B-B14F-4D97-AF65-F5344CB8AC3E}">
        <p14:creationId xmlns:p14="http://schemas.microsoft.com/office/powerpoint/2010/main" val="297334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782AB-FBAA-4F4E-A6B2-7483DA54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268665"/>
            <a:ext cx="10084604" cy="657617"/>
          </a:xfrm>
        </p:spPr>
        <p:txBody>
          <a:bodyPr/>
          <a:lstStyle/>
          <a:p>
            <a:r>
              <a:rPr lang="ru-RU" dirty="0"/>
              <a:t>Введение в МЛ. Примеры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07ABE-FAB7-4922-8A22-4C0899A3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28" y="5914916"/>
            <a:ext cx="10510886" cy="663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Задача предсказания (классификации) чисел на картинке </a:t>
            </a:r>
            <a:r>
              <a:rPr lang="en-US" dirty="0"/>
              <a:t>–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/>
              <a:t>MNIST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B91F6A5-C0CD-457E-89FE-2C0E1551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58" y="1100029"/>
            <a:ext cx="9374474" cy="46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40669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Лекций Almet Tech">
  <a:themeElements>
    <a:clrScheme name="Пользовательские 10">
      <a:dk1>
        <a:srgbClr val="2F2C2E"/>
      </a:dk1>
      <a:lt1>
        <a:srgbClr val="F4F6F8"/>
      </a:lt1>
      <a:dk2>
        <a:srgbClr val="373545"/>
      </a:dk2>
      <a:lt2>
        <a:srgbClr val="F4F6F8"/>
      </a:lt2>
      <a:accent1>
        <a:srgbClr val="2F2B2E"/>
      </a:accent1>
      <a:accent2>
        <a:srgbClr val="00B7A4"/>
      </a:accent2>
      <a:accent3>
        <a:srgbClr val="C8FF47"/>
      </a:accent3>
      <a:accent4>
        <a:srgbClr val="5556F8"/>
      </a:accent4>
      <a:accent5>
        <a:srgbClr val="84ACB6"/>
      </a:accent5>
      <a:accent6>
        <a:srgbClr val="2683C6"/>
      </a:accent6>
      <a:hlink>
        <a:srgbClr val="272426"/>
      </a:hlink>
      <a:folHlink>
        <a:srgbClr val="5657FB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Лекций Almet Tech</Template>
  <TotalTime>2335</TotalTime>
  <Words>881</Words>
  <Application>Microsoft Office PowerPoint</Application>
  <PresentationFormat>Широкоэкранный</PresentationFormat>
  <Paragraphs>139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Actay Wide Bd</vt:lpstr>
      <vt:lpstr>Arial</vt:lpstr>
      <vt:lpstr>Calibri</vt:lpstr>
      <vt:lpstr>IBM Plex Sans</vt:lpstr>
      <vt:lpstr>Non Bureau Extended Medium</vt:lpstr>
      <vt:lpstr>Roboto</vt:lpstr>
      <vt:lpstr>Шаблон Лекций Almet Tech</vt:lpstr>
      <vt:lpstr>Машинное обучение</vt:lpstr>
      <vt:lpstr>План лекции</vt:lpstr>
      <vt:lpstr>Знакомство</vt:lpstr>
      <vt:lpstr>План курса. Изучаемые темы в курсе</vt:lpstr>
      <vt:lpstr>План курса. Правила оценивания</vt:lpstr>
      <vt:lpstr>Введение в Машинное обучение</vt:lpstr>
      <vt:lpstr>Введение в МЛ</vt:lpstr>
      <vt:lpstr>Введение в МЛ. Примеры задач</vt:lpstr>
      <vt:lpstr>Введение в МЛ. Примеры задач</vt:lpstr>
      <vt:lpstr>Введение в МЛ. Примеры задач</vt:lpstr>
      <vt:lpstr>Введение в МЛ. Примеры задач</vt:lpstr>
      <vt:lpstr>Введение в МЛ</vt:lpstr>
      <vt:lpstr>Введение в МЛ</vt:lpstr>
      <vt:lpstr>Задача обучения с учителем</vt:lpstr>
      <vt:lpstr>Задача обучения без учителя</vt:lpstr>
      <vt:lpstr>Задачи обучения с учителем</vt:lpstr>
      <vt:lpstr>Задача классификации</vt:lpstr>
      <vt:lpstr>Задача восстановления регрессии</vt:lpstr>
      <vt:lpstr>Задачи обучения без учителя</vt:lpstr>
      <vt:lpstr>Задача кластеризации</vt:lpstr>
      <vt:lpstr>Какие еще другие задачи?</vt:lpstr>
      <vt:lpstr>Как обучать модель?</vt:lpstr>
      <vt:lpstr>Как обучать модель?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  (Python и PyTorch)</dc:title>
  <dc:creator>Иван Жарский</dc:creator>
  <cp:lastModifiedBy>Иван Жарский</cp:lastModifiedBy>
  <cp:revision>11</cp:revision>
  <dcterms:created xsi:type="dcterms:W3CDTF">2025-09-08T07:22:21Z</dcterms:created>
  <dcterms:modified xsi:type="dcterms:W3CDTF">2026-02-09T18:58:11Z</dcterms:modified>
</cp:coreProperties>
</file>